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47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1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6500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55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6347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62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63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56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7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3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58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3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7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6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1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9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313BF-6973-4FE9-B33B-CD4EFA3142B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0ADF6B-BD53-41A1-8907-0BEB7784B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0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ome.com/swift-review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abstrackr.cebm.brown.ed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ab.io/searchrefine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licit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ew.rayyan.a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sreview.nl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DA2E9-6049-4848-B1D8-CC4478768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209822"/>
            <a:ext cx="7766936" cy="2841014"/>
          </a:xfrm>
        </p:spPr>
        <p:txBody>
          <a:bodyPr/>
          <a:lstStyle/>
          <a:p>
            <a:pPr algn="ctr"/>
            <a:r>
              <a:rPr lang="ar-SA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ابزارهای </a:t>
            </a:r>
            <a:r>
              <a:rPr lang="fa-IR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کاربردی</a:t>
            </a:r>
            <a:r>
              <a:rPr lang="ar-SA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هوش مصنوعی </a:t>
            </a:r>
            <a:r>
              <a:rPr lang="fa-IR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</a:t>
            </a:r>
            <a:r>
              <a:rPr lang="ar-SA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نگارش </a:t>
            </a:r>
            <a:r>
              <a:rPr lang="fa-IR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استراتژی</a:t>
            </a:r>
            <a:r>
              <a:rPr lang="ar-SA" sz="3600" b="1" kern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جستجو</a:t>
            </a:r>
            <a:br>
              <a:rPr lang="en-US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8800" dirty="0"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1A4FD-9214-4388-AAD1-886F60603C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تهیه و تنظیم: دکتر کیانا شاه زمانی</a:t>
            </a:r>
          </a:p>
          <a:p>
            <a:pPr algn="ctr" rtl="1"/>
            <a:r>
              <a:rPr lang="fa-IR" sz="2000" b="1" dirty="0">
                <a:solidFill>
                  <a:srgbClr val="002060"/>
                </a:solidFill>
                <a:latin typeface="Times New Roman" panose="02020603050405020304" pitchFamily="18" charset="0"/>
                <a:cs typeface="2  Nazanin" panose="00000400000000000000" pitchFamily="2" charset="-78"/>
              </a:rPr>
              <a:t>دانشیار ویروس شناسی پزشکی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0142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9138E-024E-41BD-8C64-EE34D29C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7- </a:t>
            </a:r>
            <a:r>
              <a:rPr lang="en-US" sz="2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Polyglot Search Translator</a:t>
            </a:r>
            <a:b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7A44A-9D42-4A0C-9A91-5D8FD9FE6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4055"/>
            <a:ext cx="8596668" cy="4367307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fa-I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رایگان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6125" lvl="0"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ترجمه خودکار ساختار جستجو از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PubMed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سایر پایگاه‌های داده مهم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Scopus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CINAHL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6125" lvl="0"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صرفه‌جویی ساعتی در زمان ترجمه دستی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نکته مهم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فقط ساختار جستجو را ترجمه می‌کند - شما باید اصطلاحات واژگان کنترل‌شده را به صورت دستی ترجمه کنید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مرورهای نظام‌مند چندپایگاه‌ای که به راهبردهای جستجوی یکسان در بسترهای مختلف نیاز دارند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3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5252C-4BC4-4434-899A-E420053C4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1237"/>
          </a:xfrm>
        </p:spPr>
        <p:txBody>
          <a:bodyPr>
            <a:normAutofit/>
          </a:bodyPr>
          <a:lstStyle/>
          <a:p>
            <a:pPr algn="r" rtl="1"/>
            <a:r>
              <a:rPr lang="ar-SA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</a:t>
            </a:r>
            <a:r>
              <a:rPr lang="fa-IR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8-</a:t>
            </a:r>
            <a:r>
              <a:rPr lang="ar-SA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 SWIFT-Review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CA88B-3D06-4844-8B72-5A4ECE5E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3717"/>
            <a:ext cx="8832426" cy="4644683"/>
          </a:xfrm>
        </p:spPr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رایگان</a:t>
            </a:r>
            <a:endParaRPr lang="en-US" sz="22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2675" lvl="0" indent="-280988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برنامه دسکتاپ تعاملی برای فرمول‌بندی مسئله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2675" lvl="0" indent="-280988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کشف اصطلاحات و عبارات مهم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2675" lvl="0" indent="-280988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اولویت‌بندی منابع برای غربالگری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پژوهشگرانی که نرم‌افزارهای دسکتاپ را به ابزارهای مبتنی بر وب ترجیح می‌دهند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2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https://www.sciome.com/swift-review/</a:t>
            </a:r>
            <a:endParaRPr lang="en-US" sz="22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179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4A037-AADD-4422-BC7D-45EFBADAC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9- 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Abstrackr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36ACB-8FD3-4E87-BB4D-F4AFF661C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9"/>
            <a:ext cx="8596668" cy="4564254"/>
          </a:xfrm>
        </p:spPr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رایگان، نسخه بتا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9025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280988" algn="l"/>
                <a:tab pos="57626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رابط غربالگری نیمه‌خودکار مبتنی بر وب و متن‌باز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9025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280988" algn="l"/>
                <a:tab pos="57626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برچسب‌گذاری: مرتبط، مرزی، نامرتبط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89025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280988" algn="l"/>
                <a:tab pos="57626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صرفه‌جویی در زمان با حداقل خطر جاافتادن مقالات مرتبط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مرورهای کوچک تا متوسط که نیاز به غربالگری نیمه‌خودکار دارند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0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http://abstrackr.cebm.brown.edu/</a:t>
            </a:r>
            <a:endParaRPr lang="en-US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55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2E75C-93CF-4FA0-9D6D-E49813746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8357"/>
          </a:xfrm>
        </p:spPr>
        <p:txBody>
          <a:bodyPr>
            <a:normAutofit/>
          </a:bodyPr>
          <a:lstStyle/>
          <a:p>
            <a:pPr algn="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۱۰ - </a:t>
            </a:r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چارچوب مهندسی پرامپت زنجیره‌ای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C943C-8BC5-41AF-9FF4-16A6CBE06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079" y="1969477"/>
            <a:ext cx="8596668" cy="3826412"/>
          </a:xfrm>
        </p:spPr>
        <p:txBody>
          <a:bodyPr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تولید جستجوی پیشرفته با مدل‌های زبانی بزرگ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یافته پژوهشی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یک چارچوب مهندسی پرامپت زنجیره‌ای (تجزیه وظایف به مراحل متوالی) به </a:t>
            </a: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میانگین بازخوانی </a:t>
            </a:r>
            <a:r>
              <a:rPr lang="fa-IR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۰.۹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مجموعه داده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LEADSInstruct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دست یافت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فرآیند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b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تجزیه اهداف مرور</a:t>
            </a:r>
            <a:b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۲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استخراج عناصر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PICO</a:t>
            </a:r>
            <a:b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۳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تولید بازنمایی‌های مفهومی</a:t>
            </a:r>
            <a:b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۴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گسترش واژگان</a:t>
            </a:r>
            <a:b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</a:b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۵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ترکیب پرسش‌های بولی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58500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A3F9-EEE0-45CF-8A2C-08D90932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6492"/>
          </a:xfrm>
        </p:spPr>
        <p:txBody>
          <a:bodyPr>
            <a:normAutofit/>
          </a:bodyPr>
          <a:lstStyle/>
          <a:p>
            <a:pPr algn="ctr" rtl="1"/>
            <a:r>
              <a:rPr lang="ar-SA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رویکرد پیشنهادی</a:t>
            </a:r>
            <a:endParaRPr lang="en-US" sz="6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FF01E-CBE4-4742-B4C2-B4C85E032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4733"/>
            <a:ext cx="8596668" cy="4775270"/>
          </a:xfrm>
        </p:spPr>
        <p:txBody>
          <a:bodyPr>
            <a:normAutofit fontScale="47500" lnSpcReduction="20000"/>
          </a:bodyPr>
          <a:lstStyle/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تعریف سؤال</a:t>
            </a:r>
            <a:endParaRPr lang="en-US" sz="51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طوفان فکری برای یافتن اصطلاحات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ChatGPT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Gemini 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برای مترادف‌ها</a:t>
            </a:r>
            <a:endParaRPr lang="en-US" sz="5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+mj-lt"/>
              <a:buAutoNum type="arabicPeriod"/>
              <a:tabLst>
                <a:tab pos="225425" algn="l"/>
                <a:tab pos="581025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شناسایی اصطلاحات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MeSH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MeSH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On Demand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PubReMiner</a:t>
            </a:r>
            <a:r>
              <a:rPr lang="fa-IR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</a:t>
            </a:r>
            <a:endParaRPr lang="en-US" sz="5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تولید پیش‌نویس جستجو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 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SearchRefiner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 چت‌بات سفارشی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بررسی و اصلاح توسط متخصص (نظارت انسانی - حیاتی)</a:t>
            </a:r>
            <a:endParaRPr lang="en-US" sz="5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ترجمه به سایر پایگاه‌های داده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(Polyglot)</a:t>
            </a:r>
            <a:endParaRPr lang="en-US" sz="5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914400" indent="-225425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+mj-lt"/>
              <a:buAutoNum type="arabicPeriod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غربالگری نتایج</a:t>
            </a:r>
            <a:r>
              <a:rPr lang="en-US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5100" kern="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Rayyan  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ASReview</a:t>
            </a:r>
            <a:r>
              <a:rPr lang="ar-SA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en-US" sz="51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Abstrackr</a:t>
            </a:r>
            <a:r>
              <a:rPr lang="fa-IR" sz="5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)</a:t>
            </a:r>
            <a:endParaRPr lang="en-US" sz="5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04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9D49-44FE-40FA-96B5-5C9DF22AD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77378"/>
            <a:ext cx="8596668" cy="853440"/>
          </a:xfrm>
        </p:spPr>
        <p:txBody>
          <a:bodyPr>
            <a:normAutofit/>
          </a:bodyPr>
          <a:lstStyle/>
          <a:p>
            <a:pPr algn="ctr" rtl="1"/>
            <a:r>
              <a:rPr lang="ar-SA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جدول خلاصه - ابزارهای رایگان هوش مصنوعی</a:t>
            </a:r>
            <a:endParaRPr lang="en-US" sz="4800" dirty="0">
              <a:solidFill>
                <a:srgbClr val="00206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76BA845-08E7-4726-BDC6-8841FA7DBB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369465"/>
              </p:ext>
            </p:extLst>
          </p:nvPr>
        </p:nvGraphicFramePr>
        <p:xfrm>
          <a:off x="677691" y="1654151"/>
          <a:ext cx="8596311" cy="409975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2632810379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3441749140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974902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هزینه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عملکرد اصلی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4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ابزار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6246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تولید پرسش‌های بولی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searchrefiner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0328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طرح پایه 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جستجوی منابع و استخراج داده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Elicit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300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 برای دانشجویان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غربالگری و کشف اصطلاحات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Rayyan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4005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غربالگری با یادگیری فعال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ASReview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653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شناسایی اصطلاحات</a:t>
                      </a: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MeSH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MeSH On Demand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764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تحلیل فراوانی اصطلاحات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PubReMiner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8254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ترجمه ساختار جستجو بین پایگاه‌ها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Polyglot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827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غربالگری نیمه‌خودکار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Abstrackr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02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رایگان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اولویت‌بندی منابع (دسکتاپ)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SWIFT-Review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329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طرح پایه رایگان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طوفان فکری و تولید پرامپت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ChatGPT/Gemini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772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550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01E77-8A6F-4E18-8E9D-B2C1E923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8695"/>
          </a:xfrm>
        </p:spPr>
        <p:txBody>
          <a:bodyPr>
            <a:normAutofit/>
          </a:bodyPr>
          <a:lstStyle/>
          <a:p>
            <a:pPr algn="ctr"/>
            <a:r>
              <a:rPr lang="ar-SA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پیام کلیدی</a:t>
            </a:r>
            <a:endParaRPr lang="en-US" sz="48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BC173-5F27-4430-BA7D-08EB3F353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3"/>
            <a:ext cx="8596668" cy="4409510"/>
          </a:xfrm>
        </p:spPr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نتیجه نهایی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None/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ابزارهای مبتنی بر هوش مصنوعی می‌توانند در زمان صرفه‌جویی کرده و جامعیت راهبردهای جستجو را افزایش دهند و به اطمینان از عدم چشم‌پوشی از مطالعات مرتبط کمک کنند. با این حال، </a:t>
            </a: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نظارت دقیق انسانی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برای اطمینان از هم‌راستایی با اهداف پژوهشی همچنان ضروری است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None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جعبه ابزار شما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8975" lvl="0" indent="-295275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هوش مصنوعی برای </a:t>
            </a:r>
            <a:r>
              <a:rPr lang="ar-S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سرعت و گستردگی</a:t>
            </a: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استفاده کنید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8975" lvl="0" indent="-295275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تخصص خود برای </a:t>
            </a:r>
            <a:r>
              <a:rPr lang="ar-S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دقت و عمق</a:t>
            </a: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بهره ببرید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8975" lvl="0" indent="-295275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هرگز مرحله </a:t>
            </a:r>
            <a:r>
              <a:rPr lang="ar-SA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اعتبارسنجی</a:t>
            </a: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را حذف نکنید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49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23A9D-7E95-4332-B9D7-AED61BD1B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مشکلی که با آن روبرو هستیم</a:t>
            </a:r>
            <a:endParaRPr lang="en-US" sz="5400" dirty="0">
              <a:solidFill>
                <a:srgbClr val="00206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25A9A-4C96-417E-BA8B-FA18AC6E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7785"/>
            <a:ext cx="8748020" cy="4630615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چالش جستجوی منابع علمی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8838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مرورهای نظام‌مند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(Systematic Reviews)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راهبردهای جستجوی دقیق نیاز دارند تا بازیابی جامع اطلاعات تضمین شود و سوگیری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(Bias)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حداقل برسد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8838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طراحی دستی جستجو بسیار زمان‌بر است: معمولاً بیش از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۱۰۰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ساعت کار تخصصی کتابدار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8838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روزانه بیش از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۲,۴۰۰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مقاله علمی جدید فقط درباره کووید-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۱۹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منتشر می‌شود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58838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طور معمول برای هر مرور نظام‌مند در حوزه سلامت، بیش از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۱,۱۰۰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ساعت و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۵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بازبین‌کننده نیاز است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پرسش کلیدی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چگونه می‌توانیم از هوش مصنوعی برای کار هوشمندانه‌تر استفاده کنیم، نه سخت‌تر؟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121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39BBB-9EF5-44B3-9777-F8A7B90F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SA" sz="28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چشم‌انداز ابزارهای هوش مصنوعی برای توسعه راهبرد جستجو</a:t>
            </a:r>
            <a:endParaRPr lang="en-US" sz="4800" dirty="0">
              <a:solidFill>
                <a:srgbClr val="00206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04A829A-D152-4F33-895F-90D244CEEB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332696"/>
              </p:ext>
            </p:extLst>
          </p:nvPr>
        </p:nvGraphicFramePr>
        <p:xfrm>
          <a:off x="464234" y="1492143"/>
          <a:ext cx="9279295" cy="28471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78823">
                  <a:extLst>
                    <a:ext uri="{9D8B030D-6E8A-4147-A177-3AD203B41FA5}">
                      <a16:colId xmlns:a16="http://schemas.microsoft.com/office/drawing/2014/main" val="4136387975"/>
                    </a:ext>
                  </a:extLst>
                </a:gridCol>
                <a:gridCol w="3000236">
                  <a:extLst>
                    <a:ext uri="{9D8B030D-6E8A-4147-A177-3AD203B41FA5}">
                      <a16:colId xmlns:a16="http://schemas.microsoft.com/office/drawing/2014/main" val="794741745"/>
                    </a:ext>
                  </a:extLst>
                </a:gridCol>
                <a:gridCol w="3000236">
                  <a:extLst>
                    <a:ext uri="{9D8B030D-6E8A-4147-A177-3AD203B41FA5}">
                      <a16:colId xmlns:a16="http://schemas.microsoft.com/office/drawing/2014/main" val="3582637696"/>
                    </a:ext>
                  </a:extLst>
                </a:gridCol>
              </a:tblGrid>
              <a:tr h="54767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a-IR" sz="20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کاربرد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a-IR" sz="20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نمونه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a-IR" sz="2000" b="1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دسته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6788202"/>
                  </a:ext>
                </a:extLst>
              </a:tr>
              <a:tr h="1361611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SearchRefiner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Elicit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ChatGPT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تولید پرسش‌های بولی، شناسایی سرعنوان‌های پزشکی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(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MeSH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)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، اصلاح جستجوها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a-IR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تولید استراتژی 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جستجو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936130"/>
                  </a:ext>
                </a:extLst>
              </a:tr>
              <a:tr h="66904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Rayyan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ASReview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Abstrackr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مرتب‌سازی نتایج بر اساس ارتباط، تسریع غربالگری</a:t>
                      </a:r>
                      <a:endParaRPr lang="fa-IR" sz="1800" b="1" kern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ابزارهای غربالگری و اولویت‌بندی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0189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3BB300E-DF06-442B-AAEA-9EE7AA634E34}"/>
              </a:ext>
            </a:extLst>
          </p:cNvPr>
          <p:cNvSpPr txBox="1"/>
          <p:nvPr/>
        </p:nvSpPr>
        <p:spPr>
          <a:xfrm>
            <a:off x="1275865" y="4904192"/>
            <a:ext cx="7399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نکته کلیدی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ابزارهای هوش مصنوعی می‌توانند در کارایی غربالگری با بازبین‌کنندگان انسانی برابری کنند یا حتی از آن‌ها پیشی بگیرند، اما نظارت انسانی برای دقت</a:t>
            </a:r>
            <a:r>
              <a:rPr lang="fa-I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کار</a:t>
            </a:r>
            <a:r>
              <a:rPr lang="ar-S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همچنان ضروری است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65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9CBF-4820-4FAA-B8DA-AF56F6E38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1  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 </a:t>
            </a:r>
            <a:r>
              <a:rPr lang="en-US" sz="3200" b="1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SearchRefiner</a:t>
            </a:r>
            <a:endParaRPr lang="en-US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0F31D-3D82-4868-9359-CB41660CE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05243"/>
            <a:ext cx="8790223" cy="4743157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رایگان، متن‌باز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9163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بسته نرم‌افزاری مبتنی بر وب و متن‌باز برای اصلاح </a:t>
            </a:r>
            <a:r>
              <a:rPr lang="fa-IR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استراتژی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جستجو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9163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شناسایی سرعنوان‌های پزشکی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22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MeSH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پرتکرار از مقالات مرجع انتخاب‌شده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9163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دسته‌بندی اصطلاحات به: وضعیت سلامت، درمان، طراحی مطالعه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9163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توسعه خودکار پرسش‌های بولی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متخصصان بالینی که مجموعه‌ای از مقالات اولیه مرتبط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 در اختیار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دارند و نیاز به گسترش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آن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به یک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استراتژی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جستجوی جامع دارند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fa-IR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 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4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https://eab.io/searchrefiner</a:t>
            </a:r>
            <a:endParaRPr lang="en-US" sz="24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5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70B2-6444-47FE-B49B-68CFD629B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۲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Elicit -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B8165-296E-48FD-9875-4E173B21A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77109"/>
            <a:ext cx="8888697" cy="4417254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طرح رایگان</a:t>
            </a:r>
            <a:endParaRPr lang="en-US" sz="24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1688" lvl="0" indent="-3937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Arial" panose="020B0604020202020204" pitchFamily="34" charset="0"/>
              <a:buChar char="•"/>
              <a:tabLst>
                <a:tab pos="457200" algn="l"/>
                <a:tab pos="102711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نرم‌افزار جامع مبتنی بر وب برای ترکیب شواهد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(Evidence Synthesis)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1688" lvl="0" indent="-3937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Arial" panose="020B0604020202020204" pitchFamily="34" charset="0"/>
              <a:buChar char="•"/>
              <a:tabLst>
                <a:tab pos="457200" algn="l"/>
                <a:tab pos="102711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خودکارسازی جستجوی منابع، استخراج داده‌ها و ترکیب‌بندی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1688" lvl="0" indent="-3937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Arial" panose="020B0604020202020204" pitchFamily="34" charset="0"/>
              <a:buChar char="•"/>
              <a:tabLst>
                <a:tab pos="457200" algn="l"/>
                <a:tab pos="102711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استفاده از مدل‌های زبانی بزرگ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(LLM) </a:t>
            </a: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تکنیک زنجیره‌ای تفکر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(Chain-of-Thought)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1688" lvl="0" indent="-3937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Arial" panose="020B0604020202020204" pitchFamily="34" charset="0"/>
              <a:buChar char="•"/>
              <a:tabLst>
                <a:tab pos="457200" algn="l"/>
                <a:tab pos="1027113" algn="l"/>
              </a:tabLst>
            </a:pPr>
            <a:r>
              <a:rPr lang="ar-SA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ساخت جداول مقایسه‌ای ساختاریافته شامل حجم نمونه‌ها، روش‌شناسی و پیامدها از بین مقالات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اکتشاف سریع منابع و تولید اصطلاحات جستجو از سؤالات پژوهشی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2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Elicit.com</a:t>
            </a:r>
            <a:endParaRPr lang="en-US" sz="22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69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87587-00C4-47DA-8D8C-1F91D885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30591"/>
            <a:ext cx="8596668" cy="1005840"/>
          </a:xfrm>
        </p:spPr>
        <p:txBody>
          <a:bodyPr/>
          <a:lstStyle/>
          <a:p>
            <a:pPr algn="r" rtl="1"/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</a:t>
            </a:r>
            <a:r>
              <a:rPr lang="fa-IR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3-</a:t>
            </a:r>
            <a:r>
              <a:rPr lang="ar-SA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Rayyan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D5A6E-4CEC-478C-B56D-E67390040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61514"/>
            <a:ext cx="8888697" cy="4965895"/>
          </a:xfrm>
        </p:spPr>
        <p:txBody>
          <a:bodyPr>
            <a:normAutofit fontScale="77500" lnSpcReduction="2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Tx/>
              <a:buFont typeface="Wingdings" panose="05000000000000000000" pitchFamily="2" charset="2"/>
              <a:buChar char="Ø"/>
            </a:pPr>
            <a:r>
              <a:rPr lang="ar-S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طرح رایگان برای دانشجویان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Tx/>
              <a:buFont typeface="Wingdings" panose="05000000000000000000" pitchFamily="2" charset="2"/>
              <a:buChar char="Ø"/>
            </a:pPr>
            <a:r>
              <a:rPr lang="ar-S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60425" lvl="0" indent="-457200" algn="r" rtl="1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غربالگری نیمه‌خودکار مبتنی بر وب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60425" lvl="0" indent="-457200" algn="r" rtl="1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اولویت‌بندی مرتبط‌ترین مقالات با استفاده از یادگیری فعال</a:t>
            </a:r>
            <a:r>
              <a:rPr lang="en-US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(Active Learning)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60425" lvl="0" indent="-457200" algn="r" rtl="1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برجسته‌سازی عناصر</a:t>
            </a:r>
            <a:r>
              <a:rPr lang="en-US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PICO)</a:t>
            </a:r>
            <a:r>
              <a:rPr lang="ar-S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جمعیت، مداخله، مقایسه، پیامد</a:t>
            </a:r>
            <a:r>
              <a:rPr lang="en-US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60425" lvl="0" indent="-457200" algn="r" rtl="1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پشتیبانی از کار گروهی و مدیریت تیم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نحوه کمک به راهبرد جستجو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تولید اصطلاحات کلیدی از عناوین و چکیده‌ها، استفاده از تکنیک‌های پردازش زبان طبیعی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(N-gram) </a:t>
            </a:r>
            <a:r>
              <a:rPr lang="ar-S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برای پیشنهاد اصلاحات جستجو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غربالگری مشارکتی پس از جستجوی اولیه؛ کشف اصطلاحات از چکیده‌های مرتبط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en-US" sz="2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600" u="sng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/>
              </a:rPr>
              <a:t>/</a:t>
            </a:r>
            <a:r>
              <a:rPr lang="fa-IR" sz="2600" u="sng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6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https://new.rayyan.ai</a:t>
            </a:r>
            <a:endParaRPr lang="en-US" sz="26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8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516CF-1528-4E5F-AB1A-9D2B5E664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</a:t>
            </a:r>
            <a:r>
              <a:rPr lang="fa-IR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4-</a:t>
            </a:r>
            <a:r>
              <a:rPr lang="en-US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b="1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ASReview</a:t>
            </a:r>
            <a:r>
              <a:rPr lang="en-US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LAB</a:t>
            </a:r>
            <a:r>
              <a:rPr lang="fa-IR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7886C-35C4-4AD1-A1AB-706F473B4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604"/>
            <a:ext cx="8719884" cy="4676796"/>
          </a:xfrm>
        </p:spPr>
        <p:txBody>
          <a:bodyPr>
            <a:norm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کاملاً رایگان، متن‌باز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6125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غربالگری با کمک یادگیری ماشین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6125" lvl="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مرتب‌سازی مجدد مقالات </a:t>
            </a:r>
            <a:r>
              <a:rPr lang="fa-IR" sz="2200" kern="0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 اساس میزان ارتباط آنها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حین غربالگری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2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پژوهشگرانی که با نصب پایتون آشنایی دارند و خواهان حداکثر کنترل و شفافیت هستند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لینک</a:t>
            </a:r>
            <a:r>
              <a:rPr lang="en-US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000" u="sng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https://asreview.nl/</a:t>
            </a:r>
            <a:endParaRPr lang="en-US" sz="2000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1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DE77-91AF-4CE8-8158-1940BE25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69" y="471268"/>
            <a:ext cx="8596668" cy="656492"/>
          </a:xfrm>
        </p:spPr>
        <p:txBody>
          <a:bodyPr>
            <a:normAutofit/>
          </a:bodyPr>
          <a:lstStyle/>
          <a:p>
            <a:pPr algn="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۵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- ChatGPT / </a:t>
            </a:r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هوش مصنوعی مولد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D0F72-B982-4101-ABF0-17914C551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09" y="1266092"/>
            <a:ext cx="9988061" cy="5120640"/>
          </a:xfrm>
        </p:spPr>
        <p:txBody>
          <a:bodyPr>
            <a:normAutofit fontScale="62500" lnSpcReduction="2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رایگان/پولی</a:t>
            </a:r>
            <a:endParaRPr lang="en-US" sz="32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قابلیت‌ها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20763" lvl="0" indent="-4572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تولید سؤالات پژوهشی مبتنی بر</a:t>
            </a:r>
            <a:r>
              <a:rPr lang="en-US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PICO </a:t>
            </a:r>
            <a:r>
              <a:rPr lang="ar-SA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رشته‌های جستجوی متناسب</a:t>
            </a:r>
            <a:endParaRPr lang="en-US" sz="3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20763" lvl="0" indent="-4572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طوفان فکری برای یافتن مترادف‌ها و اصطلاحات مرتبط</a:t>
            </a:r>
            <a:endParaRPr lang="en-US" sz="3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20763" lvl="0" indent="-457200" algn="r" rtl="1">
              <a:lnSpc>
                <a:spcPct val="107000"/>
              </a:lnSpc>
              <a:spcAft>
                <a:spcPts val="800"/>
              </a:spcAft>
              <a:buClr>
                <a:srgbClr val="002060"/>
              </a:buClr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ar-SA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امکان ساخت چت‌بات‌های سفارشی با تخصص کتابدار پزشکی</a:t>
            </a:r>
            <a:endParaRPr lang="en-US" sz="3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ts val="3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مثال دانشگاه ملی سنگاپور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یک چت‌بات مبتنی بر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ChatGPT 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۶۷-۷۲</a:t>
            </a:r>
            <a:r>
              <a:rPr lang="fa-IR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٪</a:t>
            </a:r>
            <a:r>
              <a:rPr lang="fa-IR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بازیابی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مقالات موجود در مرورهای کاکرین دست یافت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ts val="3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تذکر مهم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جستجوهای تولیدشده توسط مدل‌های زبانی بزرگ به طور قابل‌توجهی از راهبردهای تخصصی طراحی‌شده توسط انسان ضعیف‌تر عمل می‌کنند (حدود </a:t>
            </a:r>
            <a:r>
              <a:rPr lang="fa-IR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۲۴</a:t>
            </a:r>
            <a:r>
              <a:rPr lang="fa-IR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٪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مقابل </a:t>
            </a:r>
            <a:r>
              <a:rPr lang="fa-IR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۶۵</a:t>
            </a:r>
            <a:r>
              <a:rPr lang="fa-IR" sz="3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٪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بازیابی در یک مطالعه در حوزه بیهوشی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ts val="3000"/>
              </a:lnSpc>
              <a:spcAft>
                <a:spcPts val="800"/>
              </a:spcAft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ar-SA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طوفان فکری و نقطه شروع 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– </a:t>
            </a:r>
            <a:r>
              <a:rPr lang="fa-IR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Nazanin" panose="00000400000000000000" pitchFamily="2" charset="-78"/>
              </a:rPr>
              <a:t>عدم </a:t>
            </a:r>
            <a:r>
              <a:rPr lang="ar-SA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2  Nazanin" panose="00000400000000000000" pitchFamily="2" charset="-78"/>
              </a:rPr>
              <a:t>جایگزین اعتبارسنجی تخصصی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2  Nazanin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16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B8E83-0E75-4CFA-8DAA-C1D68885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0560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 شماره </a:t>
            </a:r>
            <a:r>
              <a:rPr lang="fa-IR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۶ - </a:t>
            </a:r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ابزارهای شناسایی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MeSH</a:t>
            </a:r>
            <a:r>
              <a:rPr lang="en-US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3200" b="1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اصطلاحات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D6796-D869-436D-8BBB-43F8E2ADE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944" y="1899138"/>
            <a:ext cx="8596668" cy="4135902"/>
          </a:xfrm>
        </p:spPr>
        <p:txBody>
          <a:bodyPr/>
          <a:lstStyle/>
          <a:p>
            <a:pPr algn="r" rt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ar-SA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ابزارهای رایگان شناسایی اصطلاحات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71BD375-1BCE-462B-AA50-29A653336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944217"/>
              </p:ext>
            </p:extLst>
          </p:nvPr>
        </p:nvGraphicFramePr>
        <p:xfrm>
          <a:off x="820097" y="2757658"/>
          <a:ext cx="8596668" cy="27572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07277">
                  <a:extLst>
                    <a:ext uri="{9D8B030D-6E8A-4147-A177-3AD203B41FA5}">
                      <a16:colId xmlns:a16="http://schemas.microsoft.com/office/drawing/2014/main" val="1219378791"/>
                    </a:ext>
                  </a:extLst>
                </a:gridCol>
                <a:gridCol w="3589391">
                  <a:extLst>
                    <a:ext uri="{9D8B030D-6E8A-4147-A177-3AD203B41FA5}">
                      <a16:colId xmlns:a16="http://schemas.microsoft.com/office/drawing/2014/main" val="23312885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400" dirty="0">
                          <a:cs typeface="B Nazanin" panose="00000400000000000000" pitchFamily="2" charset="-78"/>
                        </a:rPr>
                        <a:t>عملکرد</a:t>
                      </a:r>
                      <a:endParaRPr lang="en-US" sz="2400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>
                          <a:cs typeface="B Nazanin" panose="00000400000000000000" pitchFamily="2" charset="-78"/>
                        </a:rPr>
                        <a:t>ابزار</a:t>
                      </a:r>
                      <a:endParaRPr lang="en-US" sz="2400" dirty="0"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805634"/>
                  </a:ext>
                </a:extLst>
              </a:tr>
              <a:tr h="58803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ایجاد شبکه تحلیل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MeSH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برای شناسایی الگوهای نمایه‌سازی و اصطلاحات جاافتاده</a:t>
                      </a:r>
                      <a:endParaRPr lang="en-US" sz="1800" b="1" kern="0" dirty="0">
                        <a:effectLst/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Yale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MeSH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Analyzer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0541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شناسایی اصطلاحات بالقوه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MeSH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از عناوین/چکیده‌ها</a:t>
                      </a:r>
                      <a:endParaRPr lang="en-US" sz="1800" b="1" kern="0" dirty="0">
                        <a:effectLst/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MeSH</a:t>
                      </a: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On Demand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9962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شناسایی پرکاربردترین سرعنوان‌ها از مقالات نمونه</a:t>
                      </a:r>
                      <a:endParaRPr lang="en-US" sz="1800" b="1" kern="0" dirty="0">
                        <a:effectLst/>
                        <a:latin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PubMed </a:t>
                      </a:r>
                      <a:r>
                        <a:rPr lang="en-US" sz="1800" b="1" kern="0" dirty="0" err="1"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PubReMiner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56432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16C5B49-C6CF-46EB-B804-87B9DCA02BF8}"/>
              </a:ext>
            </a:extLst>
          </p:cNvPr>
          <p:cNvSpPr txBox="1"/>
          <p:nvPr/>
        </p:nvSpPr>
        <p:spPr>
          <a:xfrm>
            <a:off x="1406769" y="5725551"/>
            <a:ext cx="683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مناسب برای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ar-S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شناسایی اصطلاحات واژگان کنترل‌شده‌ای که ممکن است از قلم افتاده باشند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29865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</TotalTime>
  <Words>1161</Words>
  <Application>Microsoft Office PowerPoint</Application>
  <PresentationFormat>Widescreen</PresentationFormat>
  <Paragraphs>152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B Nazanin</vt:lpstr>
      <vt:lpstr>Calibri</vt:lpstr>
      <vt:lpstr>Times New Roman</vt:lpstr>
      <vt:lpstr>Trebuchet MS</vt:lpstr>
      <vt:lpstr>Wingdings</vt:lpstr>
      <vt:lpstr>Wingdings 3</vt:lpstr>
      <vt:lpstr>Facet</vt:lpstr>
      <vt:lpstr> ابزارهای کاربردی هوش مصنوعی در نگارش استراتژی جستجو </vt:lpstr>
      <vt:lpstr>مشکلی که با آن روبرو هستیم</vt:lpstr>
      <vt:lpstr>چشم‌انداز ابزارهای هوش مصنوعی برای توسعه راهبرد جستجو</vt:lpstr>
      <vt:lpstr>ابزار شماره 1    SearchRefiner</vt:lpstr>
      <vt:lpstr>ابزار شماره ۲Elicit - </vt:lpstr>
      <vt:lpstr> ابزار شماره3- Rayyan</vt:lpstr>
      <vt:lpstr>ابزار شماره4-   ASReview LAB  </vt:lpstr>
      <vt:lpstr>ابزار شماره ۵ - ChatGPT / هوش مصنوعی مولد</vt:lpstr>
      <vt:lpstr>ابزار شماره ۶ - ابزارهای شناسایی MeSH و اصطلاحات </vt:lpstr>
      <vt:lpstr> ابزار شماره 7-   Polyglot Search Translator </vt:lpstr>
      <vt:lpstr>ابزار شماره8-   SWIFT-Review</vt:lpstr>
      <vt:lpstr> ابزار شماره 9-  Abstrackr </vt:lpstr>
      <vt:lpstr>ابزار شماره ۱۰ - چارچوب مهندسی پرامپت زنجیره‌ای</vt:lpstr>
      <vt:lpstr>رویکرد پیشنهادی</vt:lpstr>
      <vt:lpstr>جدول خلاصه - ابزارهای رایگان هوش مصنوعی</vt:lpstr>
      <vt:lpstr>پیام کلیدی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بهترین ابزارهای رایگان هوش مصنوعی برای نگارش راهبرد جستجو</dc:title>
  <dc:creator>Immunologist</dc:creator>
  <cp:lastModifiedBy>Immunologist</cp:lastModifiedBy>
  <cp:revision>17</cp:revision>
  <dcterms:created xsi:type="dcterms:W3CDTF">2026-07-19T15:11:38Z</dcterms:created>
  <dcterms:modified xsi:type="dcterms:W3CDTF">2026-07-20T04:14:06Z</dcterms:modified>
</cp:coreProperties>
</file>